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0" r:id="rId1"/>
  </p:sldMasterIdLst>
  <p:notesMasterIdLst>
    <p:notesMasterId r:id="rId24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ulet Maksut" initials="DM" lastIdx="2" clrIdx="0">
    <p:extLst>
      <p:ext uri="{19B8F6BF-5375-455C-9EA6-DF929625EA0E}">
        <p15:presenceInfo xmlns:p15="http://schemas.microsoft.com/office/powerpoint/2012/main" userId="Daulet Maks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60" autoAdjust="0"/>
  </p:normalViewPr>
  <p:slideViewPr>
    <p:cSldViewPr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CB501-971D-4FBD-BA73-FF4061DA74F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EB3E4-959F-47A6-9C13-ED7A5D5E5E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5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EB3E4-959F-47A6-9C13-ED7A5D5E5E6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75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41ECE4-ABB2-4F96-BA92-C990E98519B9}" type="datetime1">
              <a:rPr lang="ru-RU" smtClean="0"/>
              <a:t>15.12.2020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5F8E-C3A8-4235-BD01-EE1ACAA97434}" type="datetime1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F171-832E-4869-922D-E5CB08275789}" type="datetime1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A841A6-38A9-4AE5-8EDD-77F38EA7C22C}" type="datetime1">
              <a:rPr lang="ru-RU" smtClean="0"/>
              <a:t>15.12.2020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DBB4C3-C6A9-43C2-9A0A-D02B284D9606}" type="datetime1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6486-76D2-4727-8BA5-732B6994B5C5}" type="datetime1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4B5-E5E4-48B6-B2DD-56C5CE6E58CD}" type="datetime1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00AF11-0F10-4DAA-9D79-486E59F53378}" type="datetime1">
              <a:rPr lang="ru-RU" smtClean="0"/>
              <a:t>15.12.2020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12-1157-445D-A2DF-3F219FAA9D90}" type="datetime1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4F01D8-67B5-489B-A243-72DA8A8DA529}" type="datetime1">
              <a:rPr lang="ru-RU" smtClean="0"/>
              <a:t>15.12.2020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C5234B-A3C9-46B4-B874-77CC4591058E}" type="datetime1">
              <a:rPr lang="ru-RU" smtClean="0"/>
              <a:t>15.12.2020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C1BD55-643C-4204-BC5A-F5FFA5E84B7A}" type="datetime1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1C39B-038E-4CE8-BD6E-6347885C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-171400"/>
            <a:ext cx="7745288" cy="1440160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kk-KZ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Ә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л-Фараби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атындағы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Қазақ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ұлттық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университеті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имия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және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химиялық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технология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факультеті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Аналитикалық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коллоидтық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химия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және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сирек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элементтер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технологиясы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кафедрасы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BD90E-5A96-4146-A865-D8E252CC9F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889304" cy="5061176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kk-K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Тотығу-тотықсыздану титрлеу, жіктелуі. Титрлеу қисығы. Редоксиметрлік әдістерде соңғы титрлеу нүктесін (с.т.н.) анықтау жолдары. Тотығу-тотықсыздану титрлеудегі индикаторлар. Перманганатметрия. Иодометрия.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2100" dirty="0"/>
              <a:t>                                          Д</a:t>
            </a:r>
            <a:r>
              <a:rPr lang="kk-KZ" sz="2100" dirty="0"/>
              <a:t>әріскер </a:t>
            </a:r>
            <a:r>
              <a:rPr lang="ru-RU" sz="2100" dirty="0"/>
              <a:t>- Исмаилова Акмарал </a:t>
            </a:r>
            <a:r>
              <a:rPr lang="ru-RU" sz="2100" dirty="0" err="1"/>
              <a:t>Газизовна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90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21"/>
    </mc:Choice>
    <mc:Fallback xmlns="">
      <p:transition spd="slow" advTm="752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710520-EE33-4C17-87A5-8311F1190D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147248" cy="5925272"/>
          </a:xfrm>
        </p:spPr>
        <p:txBody>
          <a:bodyPr/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spc="-10" dirty="0" err="1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едокс-индикато</a:t>
            </a: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рларға қойылатын талап</a:t>
            </a:r>
            <a:r>
              <a:rPr lang="ru-RU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95300" algn="l"/>
              </a:tabLst>
            </a:pPr>
            <a:endParaRPr lang="kk-KZ" sz="3200" spc="-10" dirty="0">
              <a:solidFill>
                <a:srgbClr val="32323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ерітіндідегі индикатордың тотыққан және тотықсызданған түстері бір-бірінен анық ажыратылуы керек.</a:t>
            </a:r>
            <a:r>
              <a:rPr lang="ru-RU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түсі шектелген потенциал аумағында өзгеруі тиіс.</a:t>
            </a:r>
            <a:r>
              <a:rPr lang="ru-RU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индикатор </a:t>
            </a: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химиялық тұрақты болу керек </a:t>
            </a:r>
            <a:r>
              <a:rPr lang="ru-RU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3200" spc="-10" baseline="-2500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3200" spc="-10" baseline="-2500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жарық және т.б</a:t>
            </a:r>
            <a:r>
              <a:rPr lang="ru-RU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7ACD36-C5AC-465C-9DDE-443C57C0DB0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2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E7CBE7-F7DE-49EB-AFF9-44A70537EEA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5997280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Индикатордың қосарласқан </a:t>
            </a:r>
            <a:r>
              <a:rPr lang="ru-RU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редокс-</a:t>
            </a: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жұбы үшін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ru-RU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ru-RU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ru-RU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en-US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ru-RU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ru-RU" sz="2800" b="1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spc="-10" dirty="0" err="1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Индикаторларды</a:t>
            </a: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ң тотыққан және тотықсызданған формаларының түстері әртүрлі. Нернст теңдеуі арқылы индикаторлы жүйенің потенциалы есептеледі.  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Редокс-индикаторларының түс өзгеру аумағы (</a:t>
            </a:r>
            <a:r>
              <a:rPr lang="ru-RU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Е) – ерітіндідегі тотыққан және тотықсызданған шектерін қамтитын индикатор осы (</a:t>
            </a:r>
            <a:r>
              <a:rPr lang="ru-RU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Е) аралықта түсін өзгертеді. Ал шектен шыққан уакытта жүйенің тотыққан немесе тотықсызданған формасының </a:t>
            </a:r>
            <a:r>
              <a:rPr lang="kk-KZ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түсі</a:t>
            </a: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байқалады. 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Редокс-индикатор </a:t>
            </a: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титрлеу қисығы арқылы таңдалады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5FBC14-C6AB-4A1D-9AB4-769AEF90362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0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BC6A6B6-49D2-4412-8337-C3E3DAA662F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88640"/>
                <a:ext cx="8281416" cy="6285312"/>
              </a:xfrm>
            </p:spPr>
            <p:txBody>
              <a:bodyPr>
                <a:normAutofit fontScale="85000" lnSpcReduction="20000"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r>
                  <a:rPr lang="ru-RU" sz="2400" spc="-10" dirty="0" err="1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едокс-индикато</a:t>
                </a:r>
                <a:r>
                  <a:rPr lang="kk-KZ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рларының өзгеру аумағы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spc="-10" dirty="0" err="1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</a:t>
                </a:r>
                <a:r>
                  <a:rPr lang="en-US" sz="2400" spc="-10" baseline="-25000" dirty="0" err="1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Ox</a:t>
                </a:r>
                <a:r>
                  <a:rPr lang="ru-RU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 </a:t>
                </a:r>
                <a:r>
                  <a:rPr lang="ru-RU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↔ </a:t>
                </a:r>
                <a:r>
                  <a:rPr lang="en-US" sz="2400" spc="-10" dirty="0" err="1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</a:t>
                </a:r>
                <a:r>
                  <a:rPr lang="en-US" sz="2400" spc="-10" baseline="-25000" dirty="0" err="1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Red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spc="-10" baseline="-25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𝐼𝑛𝑑</m:t>
                          </m:r>
                        </m:sub>
                      </m:sSub>
                      <m:r>
                        <a:rPr lang="kk-KZ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k-KZ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Ind</m:t>
                          </m:r>
                        </m:sub>
                        <m:sup>
                          <m:r>
                            <a:rPr lang="kk-KZ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kk-KZ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0,059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kk-KZ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n</m:t>
                          </m:r>
                        </m:den>
                      </m:f>
                      <m:r>
                        <a:rPr lang="kk-KZ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𝑙𝑔</m:t>
                      </m:r>
                      <m:f>
                        <m:f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kk-KZ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ru-RU" sz="2400" i="1" spc="-10">
                                  <a:solidFill>
                                    <a:srgbClr val="323232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pc="-10">
                                  <a:solidFill>
                                    <a:srgbClr val="323232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𝐼𝑛𝑑</m:t>
                              </m:r>
                            </m:e>
                            <m:sub>
                              <m:r>
                                <a:rPr lang="en-US" sz="2400" i="1" spc="-10">
                                  <a:solidFill>
                                    <a:srgbClr val="323232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𝑂𝑥</m:t>
                              </m:r>
                            </m:sub>
                          </m:sSub>
                          <m:r>
                            <a:rPr lang="kk-KZ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kk-KZ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k-KZ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𝐼𝑛𝑑</m:t>
                              </m:r>
                            </m:e>
                            <m:sub>
                              <m:r>
                                <a:rPr lang="kk-KZ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𝑅𝑒𝑑</m:t>
                              </m:r>
                            </m:sub>
                          </m:sSub>
                          <m:r>
                            <a:rPr lang="kk-KZ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ru-RU" sz="2400" i="1" spc="-10">
                                <a:solidFill>
                                  <a:srgbClr val="323232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pc="-10">
                                <a:solidFill>
                                  <a:srgbClr val="323232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𝐼𝑛𝑑</m:t>
                            </m:r>
                          </m:e>
                          <m:sub>
                            <m:r>
                              <a:rPr lang="en-US" sz="2400" i="1" spc="-10">
                                <a:solidFill>
                                  <a:srgbClr val="323232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𝑂𝑥</m:t>
                            </m:r>
                          </m:sub>
                        </m:sSub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mbria Math" panose="02040503050406030204" pitchFamily="18" charset="0"/>
                              </a:rPr>
                              <m:t>𝐼𝑛𝑑</m:t>
                            </m:r>
                          </m:e>
                          <m:sub>
                            <m:r>
                              <a:rPr lang="kk-KZ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mbria Math" panose="02040503050406030204" pitchFamily="18" charset="0"/>
                              </a:rPr>
                              <m:t>𝑅𝑒𝑑</m:t>
                            </m:r>
                          </m:sub>
                        </m:sSub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𝐼𝑛𝑑</m:t>
                        </m:r>
                      </m:sub>
                    </m:sSub>
                    <m:r>
                      <a:rPr lang="kk-KZ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Ind</m:t>
                        </m:r>
                      </m:sub>
                      <m:sup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0,059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𝑙𝑔</m:t>
                    </m:r>
                    <m:r>
                      <a:rPr lang="kk-KZ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0,1= </m:t>
                    </m:r>
                    <m:sSubSup>
                      <m:sSub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Ind</m:t>
                        </m:r>
                      </m:sub>
                      <m:sup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0,059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n</m:t>
                        </m:r>
                      </m:den>
                    </m:f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0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ru-RU" sz="2400" i="1" spc="-10">
                                <a:solidFill>
                                  <a:srgbClr val="323232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pc="-10">
                                <a:solidFill>
                                  <a:srgbClr val="323232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𝐼𝑛𝑑</m:t>
                            </m:r>
                          </m:e>
                          <m:sub>
                            <m:r>
                              <a:rPr lang="en-US" sz="2400" i="1" spc="-10">
                                <a:solidFill>
                                  <a:srgbClr val="323232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𝑂𝑥</m:t>
                            </m:r>
                          </m:sub>
                        </m:sSub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mbria Math" panose="02040503050406030204" pitchFamily="18" charset="0"/>
                              </a:rPr>
                              <m:t>𝐼𝑛𝑑</m:t>
                            </m:r>
                          </m:e>
                          <m:sub>
                            <m:r>
                              <a:rPr lang="kk-KZ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mbria Math" panose="02040503050406030204" pitchFamily="18" charset="0"/>
                              </a:rPr>
                              <m:t>𝑅𝑒𝑑</m:t>
                            </m:r>
                          </m:sub>
                        </m:sSub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𝐼𝑛𝑑</m:t>
                        </m:r>
                      </m:sub>
                    </m:sSub>
                    <m:r>
                      <a:rPr lang="kk-KZ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Ind</m:t>
                        </m:r>
                      </m:sub>
                      <m:sup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0,059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𝑙𝑔</m:t>
                    </m:r>
                    <m:r>
                      <a:rPr lang="kk-KZ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10= </m:t>
                    </m:r>
                    <m:sSubSup>
                      <m:sSub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Ind</m:t>
                        </m:r>
                      </m:sub>
                      <m:sup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kk-KZ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0,059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kk-KZ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n</m:t>
                        </m:r>
                      </m:den>
                    </m:f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𝐼𝑛𝑑</m:t>
                          </m:r>
                        </m:sub>
                      </m:sSub>
                      <m:r>
                        <a:rPr lang="kk-KZ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k-KZ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Ind</m:t>
                          </m:r>
                        </m:sub>
                        <m:sup>
                          <m:r>
                            <a:rPr lang="kk-KZ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kk-KZ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± </m:t>
                      </m:r>
                      <m:f>
                        <m:f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0,059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kk-KZ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BC6A6B6-49D2-4412-8337-C3E3DAA662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88640"/>
                <a:ext cx="8281416" cy="6285312"/>
              </a:xfrm>
              <a:blipFill>
                <a:blip r:embed="rId2"/>
                <a:stretch>
                  <a:fillRect t="-1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83ACCD-8212-4901-BB2E-582FE1537AE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22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98821E9-B295-4C0B-9207-FF050A7A4C5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7544" y="332656"/>
            <a:ext cx="8271072" cy="6120680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8EED15-BECA-4A1F-9CD0-F9E8CB75C2B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99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DEB51EC-C25C-4A88-B191-80F7354E348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332656"/>
            <a:ext cx="8064896" cy="6192688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D1D0F5-CED9-48E2-88CA-1D397A192DB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3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30429D-6240-4B2B-AA98-3D33AC051E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14129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Стандартты ерітіндісі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KMnO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тандартты ерітіндісі екіншілік стандартты ерітінді, оны дайындау үшін біршама ерекшеліктерді есте сақтап, орындаған жөн. Ерітіндіні алдын-ала дайындап, барлық реакция орындалып біткен соң сүзіп алу керек. Ол күшті тотықтырғыш суды да тотықтырып жібереді: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+ 2H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  = MnO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↓ + 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↑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+ 4OH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Берілген реакцияның орындалу жылдамдығы мардымсыз, дегенмен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1)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жарық әсерінен, 2)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 ерітіндідегі қышқыл немесе негіз әсерінен, 4) 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2+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және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5) MnO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(автокатилитикалық эффект) қосылыстары нәтижесінде реакция тез орындалып кетуі мүмкін.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Mn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2H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  =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↓ 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+ 4H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20E637-D493-439E-9DB4-6173E2903D0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75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0042D0-AD58-4635-9979-5F38ABE60C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859216" cy="6213304"/>
          </a:xfrm>
        </p:spPr>
        <p:txBody>
          <a:bodyPr/>
          <a:lstStyle/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Осындай бөгде реакциялар орындалмау үшін перманганат ерітіндісін салқын жерде, қара ыдыстарда сақтау керек және сұйытылған концентрациясы өте тұрақсыз, сол себепті концентрлі ерітіндісін дайындаған жөн. Төмендегідей шарттарды орындау керек: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r>
              <a:rPr lang="ru-RU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0,1 – 0,02 М (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f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экв</a:t>
            </a:r>
            <a:r>
              <a:rPr lang="ru-RU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.</a:t>
            </a:r>
            <a:r>
              <a:rPr lang="ru-RU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1/5)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ерітіндісін дайындау</a:t>
            </a:r>
            <a:endParaRPr lang="ru-RU" sz="2800" dirty="0">
              <a:effectLst/>
              <a:latin typeface="Times New Roman" panose="02020603050405020304" pitchFamily="18" charset="0"/>
              <a:ea typeface="+mn-ea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Қолданудан бұрын 7-10 кун ертерек дайындау</a:t>
            </a:r>
            <a:endParaRPr lang="ru-RU" sz="2800" dirty="0">
              <a:effectLst/>
              <a:latin typeface="Times New Roman" panose="02020603050405020304" pitchFamily="18" charset="0"/>
              <a:ea typeface="+mn-ea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MnO</a:t>
            </a:r>
            <a:r>
              <a:rPr lang="pt-BR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↓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құтылу үшін декантация арқылы шыны сүзгімен бөліп алу</a:t>
            </a:r>
            <a:endParaRPr lang="ru-RU" sz="2800" dirty="0">
              <a:effectLst/>
              <a:latin typeface="Times New Roman" panose="02020603050405020304" pitchFamily="18" charset="0"/>
              <a:ea typeface="+mn-ea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Қара ыдыстарда сақтау</a:t>
            </a:r>
            <a:endParaRPr lang="ru-RU" sz="2800" dirty="0">
              <a:effectLst/>
              <a:latin typeface="Times New Roman" panose="02020603050405020304" pitchFamily="18" charset="0"/>
              <a:ea typeface="+mn-ea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0A0991-8A6F-4A85-84D2-59DAE65B8D1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66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5B15C5-C13C-4704-AA29-FB2A43ABA5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5997280"/>
          </a:xfrm>
        </p:spPr>
        <p:txBody>
          <a:bodyPr/>
          <a:lstStyle/>
          <a:p>
            <a:pPr marL="457200" indent="0" algn="just" fontAlgn="base">
              <a:buNone/>
            </a:pP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Стандарттау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0" algn="just" fontAlgn="base">
              <a:buNone/>
            </a:pP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Барлық талапты орындап дайындалған перманганат ерітіндісін міндетті түрде стандарттау қажет. Стандарттау үшін H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∙2H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O, Na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As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KI ерітінділері қолданылады. Перманганат пен оксалат иондары арасындағы реакция теңдеуі: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 fontAlgn="base"/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MnO</a:t>
            </a:r>
            <a:r>
              <a:rPr lang="pt-BR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pt-BR" sz="28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+ 8H</a:t>
            </a:r>
            <a:r>
              <a:rPr lang="pt-BR" sz="28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+ 5e = Mn</a:t>
            </a:r>
            <a:r>
              <a:rPr lang="pt-BR" sz="28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+ 4H</a:t>
            </a:r>
            <a:r>
              <a:rPr lang="pt-BR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 fontAlgn="base"/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kk-KZ" sz="28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- 2е = 2СО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 fontAlgn="base"/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MnO</a:t>
            </a:r>
            <a:r>
              <a:rPr lang="pt-BR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pt-BR" sz="28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16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</a:t>
            </a:r>
            <a:r>
              <a:rPr lang="pt-BR" sz="28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5C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kk-KZ" sz="28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2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Mn</a:t>
            </a:r>
            <a:r>
              <a:rPr lang="pt-BR" sz="28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10СО</a:t>
            </a:r>
            <a:r>
              <a:rPr lang="kk-KZ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 </a:t>
            </a:r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8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</a:t>
            </a:r>
            <a:r>
              <a:rPr lang="pt-BR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pt-B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CD8B2F-3958-46E1-87C2-7CCC6658143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432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206CB6-7E84-4C24-B7A0-2BA0660BB82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>
            <a:normAutofit fontScale="92500" lnSpcReduction="10000"/>
          </a:bodyPr>
          <a:lstStyle/>
          <a:p>
            <a:pPr marL="457200" indent="0" algn="just" fontAlgn="base">
              <a:buNone/>
            </a:pP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Перманганатметриялық титрлеу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Титрлеу қышқылды [H</a:t>
            </a:r>
            <a:r>
              <a:rPr lang="kk-KZ" sz="26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] = 1-2M ортада жүргізіледі, жоғарыда айтылып кеткендей HNO</a:t>
            </a:r>
            <a:r>
              <a:rPr lang="kk-KZ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HCI қолдана алмаймыз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MnO</a:t>
            </a:r>
            <a:r>
              <a:rPr lang="pt-BR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pt-BR" sz="26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en-US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pt-BR" sz="26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lang="en-US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CI</a:t>
            </a:r>
            <a:r>
              <a:rPr lang="en-US" sz="26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en-US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6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=2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</a:t>
            </a:r>
            <a:r>
              <a:rPr lang="pt-BR" sz="26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2+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+5 CI</a:t>
            </a:r>
            <a:r>
              <a:rPr lang="pt-BR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en-US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pt-BR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Бөлме температурасында, H</a:t>
            </a:r>
            <a:r>
              <a:rPr lang="kk-KZ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</a:t>
            </a:r>
            <a:r>
              <a:rPr lang="kk-KZ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r>
              <a:rPr lang="kk-KZ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 </a:t>
            </a: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басқасы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Индикаторсыз әдіс, титрлеудің соңғы нүктесін қызғылт түстің пайда болу немесе жоғалуы нәтижесінде көре аламыз.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 fontAlgn="base">
              <a:lnSpc>
                <a:spcPct val="107000"/>
              </a:lnSpc>
              <a:spcAft>
                <a:spcPts val="800"/>
              </a:spcAft>
            </a:pPr>
            <a:r>
              <a:rPr lang="en-US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MnO</a:t>
            </a:r>
            <a:r>
              <a:rPr lang="pt-BR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pt-BR" sz="26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Mn</a:t>
            </a:r>
            <a:r>
              <a:rPr lang="pt-BR" sz="26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2+ </a:t>
            </a:r>
            <a:r>
              <a:rPr lang="en-US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2H</a:t>
            </a:r>
            <a:r>
              <a:rPr lang="pt-BR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  = </a:t>
            </a:r>
            <a:r>
              <a:rPr lang="en-US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MnO</a:t>
            </a:r>
            <a:r>
              <a:rPr lang="pt-BR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↓ </a:t>
            </a:r>
            <a:r>
              <a:rPr lang="pt-BR" sz="26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pt-BR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+ 4H</a:t>
            </a:r>
            <a:r>
              <a:rPr lang="en-US" sz="26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Титрлеуді резиналы емес, шыны бұрандасы бар бюреткада орындау керек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Бюреткада ерітіндіні қалдырмау керек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kk-KZ" sz="2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Титрант көлемі жоғарғы мениск арқылы алынады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313C3A-6C7D-4084-9FAA-4BC8F45BEEF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83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483FD2-F837-4BFA-9FB1-0B529D0B58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14129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Перманганатметриялық титрлеуде титрлеудің барлық тәсілдерді тура, кері, орын басу  қолдану арқылы белгісіз заттарды анықтай аламыз.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Темірді (II) перманганатметриялық анықтауда ерітіндіге фосфор қышқылы қосылса  т.с.н анық байқалады.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Fe</a:t>
            </a:r>
            <a:r>
              <a:rPr lang="kk-KZ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3+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→ Fe</a:t>
            </a:r>
            <a:r>
              <a:rPr lang="kk-KZ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тотықсыздандыру үшін SnCI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Zn, Zn-Hg амальгаммасы қолданылады.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Орындалатын реакция теңдеуі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0" algn="just" fontAlgn="base"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MnO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8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5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Fe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Mn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5Fe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3+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tabLst>
                <a:tab pos="457200" algn="l"/>
              </a:tabLst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Қорғаушы қоспа Рейнгард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Циммерман құрамы 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MnSO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H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PO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H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SO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8B1259-1343-4D53-96E7-E359345C148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CBCE83-8A28-406A-AAAF-10882785FD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14129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Тотығу-тотықсыздану </a:t>
            </a: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титрлеу –  қосылыстардың тотығу дәрежелерінің өзгеруі арқылы орындалатын </a:t>
            </a: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тотығу-тотықсыздану</a:t>
            </a: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реакцияларына негізделген әдіс. Қосылыстың  тотыққан (Ох) және тотықсызданған (Red) формасы өзара қосарласқан редокс-жұп түзеді де, жартылай реакция береді. Ал тотығу-тотықсыздану реакциясы осы реакциялардың қосындысынан тұрады.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Өлшенетін параметр ерітіндінің </a:t>
            </a: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тотығу-тотықсыздану </a:t>
            </a: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потенциалы.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Редоксиметрия әдісі қолданылатын титрантка сай жіктеледі. Егер титрант ретінде тотықтырғыштар қолданылса әдіс - оксидиметрия, ал тотықсыздандырғыштар қолданылса, әдіс - редуктометрия деп аталады.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B0B22E-86B3-4F12-907F-B2BB92D2883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92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AE62D1-7D99-45EB-9EFA-4B441173B2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/>
          </a:bodyPr>
          <a:lstStyle/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Перманганатметриялық титрлеу барысында реакция толық орындалу үшін индуцирленген реакциялар орындалады, ол кезде қосылыстың реакциясы бір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бірінен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(А+В)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байланыссыз өтеді, дегенмен басқа процестің тез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(А+С)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орындалуын қамтамасыз етеді.</a:t>
            </a:r>
            <a:endParaRPr lang="ru-RU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MnO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8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5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Fe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Mn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5Fe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3+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CI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2+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+5CI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MnO</a:t>
            </a:r>
            <a:r>
              <a:rPr lang="pt-BR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pt-BR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актор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Fe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2+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индуктор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CI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акцептор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174641-1687-41B9-973B-3015E0DDFD1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086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C808B3D-4160-4D7A-A137-4E4F570622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260648"/>
                <a:ext cx="7931224" cy="6213304"/>
              </a:xfrm>
            </p:spPr>
            <p:txBody>
              <a:bodyPr>
                <a:normAutofit/>
              </a:bodyPr>
              <a:lstStyle/>
              <a:p>
                <a:pPr indent="0" algn="just" fontAlgn="base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Иодометрия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 fontAlgn="base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Иодометриялық титрлеу реакция барысында бөлініп шыққан иод мөлшерін анықтауға негізделген әдіс. Титрант ретінде иод (трииодид) және натрий тиосульфаты қолданылады.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 fontAlgn="base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kk-KZ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3</a:t>
                </a:r>
                <a:r>
                  <a:rPr lang="kk-KZ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+2e=3I</a:t>
                </a:r>
                <a:r>
                  <a:rPr lang="kk-KZ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 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kk-KZ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</m:e>
                      <m:sub>
                        <m:sSubSup>
                          <m:sSubSupPr>
                            <m:ctrlPr>
                              <a:rPr lang="ru-RU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kk-KZ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kk-KZ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kk-KZ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bSup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ru-RU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kk-KZ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kk-KZ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p>
                      </m:sub>
                    </m:sSub>
                  </m:oMath>
                </a14:m>
                <a:r>
                  <a:rPr lang="kk-KZ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0,545 B      күштілігі орта тотықтырғыш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 fontAlgn="base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en-US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+2e=</a:t>
                </a: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en-US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kk-KZ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</m:e>
                      <m:sub>
                        <m:sSub>
                          <m:sSubPr>
                            <m:ctrlPr>
                              <a:rPr lang="ru-RU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kk-KZ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ru-RU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kk-KZ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kk-KZ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p>
                      </m:sub>
                    </m:sSub>
                  </m:oMath>
                </a14:m>
                <a:r>
                  <a:rPr lang="kk-KZ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0,5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36</a:t>
                </a:r>
                <a:r>
                  <a:rPr lang="kk-KZ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B  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 fontAlgn="base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kk-KZ" sz="2400" baseline="-250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 </a:t>
                </a:r>
                <a:r>
                  <a:rPr lang="kk-KZ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 I</a:t>
                </a:r>
                <a:r>
                  <a:rPr lang="kk-KZ" sz="2400" baseline="300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 </a:t>
                </a:r>
                <a:r>
                  <a:rPr lang="kk-KZ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kk-KZ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3</a:t>
                </a:r>
                <a:r>
                  <a:rPr lang="kk-KZ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бөлме температурасында </a:t>
                </a:r>
                <a:r>
                  <a:rPr lang="kk-KZ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kk-KZ" sz="2400" baseline="-250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kk-KZ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ерігіштігі 3,3∙10</a:t>
                </a:r>
                <a:r>
                  <a:rPr lang="kk-KZ" sz="2400" baseline="300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-3</a:t>
                </a:r>
                <a:r>
                  <a:rPr lang="kk-KZ" sz="2400" dirty="0"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M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 fontAlgn="base">
                  <a:lnSpc>
                    <a:spcPct val="107000"/>
                  </a:lnSpc>
                  <a:spcAft>
                    <a:spcPts val="800"/>
                  </a:spcAft>
                </a:pP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 fontAlgn="base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kk-KZ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+ 2Na</a:t>
                </a:r>
                <a:r>
                  <a:rPr lang="kk-KZ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</a:t>
                </a:r>
                <a:r>
                  <a:rPr lang="kk-KZ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O</a:t>
                </a:r>
                <a:r>
                  <a:rPr lang="kk-KZ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3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2NaI + Na</a:t>
                </a:r>
                <a:r>
                  <a:rPr lang="kk-KZ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</a:t>
                </a:r>
                <a:r>
                  <a:rPr lang="kk-KZ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4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O</a:t>
                </a:r>
                <a:r>
                  <a:rPr lang="kk-KZ" sz="24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6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C808B3D-4160-4D7A-A137-4E4F570622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260648"/>
                <a:ext cx="7931224" cy="6213304"/>
              </a:xfrm>
              <a:blipFill>
                <a:blip r:embed="rId2"/>
                <a:stretch>
                  <a:fillRect t="-785" r="-1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210ECF-6580-4E3C-950B-FB39578085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02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39A70E-276A-4383-B085-DC64B0F3E9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 fontScale="92500" lnSpcReduction="10000"/>
          </a:bodyPr>
          <a:lstStyle/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Иодометриялық титрлеудің орындалу жағдайы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1) бейтарап орта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қышқылды орта : 4I</a:t>
            </a:r>
            <a:r>
              <a:rPr lang="kk-KZ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+ 4H</a:t>
            </a:r>
            <a:r>
              <a:rPr lang="kk-KZ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O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↔  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I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+ 2 H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  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сілтілі орта:   I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OH</a:t>
            </a:r>
            <a:r>
              <a:rPr lang="kk-KZ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= HIO 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I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             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                     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HIO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+3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OH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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IO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+ 2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I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+ 3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2)   I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ұшқыш қосылыс, оның концентрпциясын жоғалтып алмас үшін реакция жүру барысында колба бетін жауып қояды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3)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реакцияны қараңғы жерде орындау керек, себебі жарық әсерінен тотығу реакциясы басқалай орындалып кетеді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4)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реакция жылдамдығы төмен, сол себепті белгілі уақыт беріледі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5) KJ ерітіндісінің артық мөлшерін аламыз,  I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толық еру үшін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6) 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Титрлеу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kk-KZ" sz="2400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бөлме температурасында орындалады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7) индикатор (крахмал) тирлеудің аяқ жағында қосылады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D578E0-F391-4D3C-9CB0-D90F176C66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2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5E31D70-1694-4957-BA0A-7692DD54B8A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420650"/>
              </p:ext>
            </p:extLst>
          </p:nvPr>
        </p:nvGraphicFramePr>
        <p:xfrm>
          <a:off x="405384" y="468927"/>
          <a:ext cx="8199062" cy="5987806"/>
        </p:xfrm>
        <a:graphic>
          <a:graphicData uri="http://schemas.openxmlformats.org/drawingml/2006/table">
            <a:tbl>
              <a:tblPr/>
              <a:tblGrid>
                <a:gridCol w="2016100">
                  <a:extLst>
                    <a:ext uri="{9D8B030D-6E8A-4147-A177-3AD203B41FA5}">
                      <a16:colId xmlns:a16="http://schemas.microsoft.com/office/drawing/2014/main" val="2853658428"/>
                    </a:ext>
                  </a:extLst>
                </a:gridCol>
                <a:gridCol w="1343751">
                  <a:extLst>
                    <a:ext uri="{9D8B030D-6E8A-4147-A177-3AD203B41FA5}">
                      <a16:colId xmlns:a16="http://schemas.microsoft.com/office/drawing/2014/main" val="56498700"/>
                    </a:ext>
                  </a:extLst>
                </a:gridCol>
                <a:gridCol w="1344700">
                  <a:extLst>
                    <a:ext uri="{9D8B030D-6E8A-4147-A177-3AD203B41FA5}">
                      <a16:colId xmlns:a16="http://schemas.microsoft.com/office/drawing/2014/main" val="3954631902"/>
                    </a:ext>
                  </a:extLst>
                </a:gridCol>
                <a:gridCol w="1210039">
                  <a:extLst>
                    <a:ext uri="{9D8B030D-6E8A-4147-A177-3AD203B41FA5}">
                      <a16:colId xmlns:a16="http://schemas.microsoft.com/office/drawing/2014/main" val="2223314898"/>
                    </a:ext>
                  </a:extLst>
                </a:gridCol>
                <a:gridCol w="2284472">
                  <a:extLst>
                    <a:ext uri="{9D8B030D-6E8A-4147-A177-3AD203B41FA5}">
                      <a16:colId xmlns:a16="http://schemas.microsoft.com/office/drawing/2014/main" val="311935962"/>
                    </a:ext>
                  </a:extLst>
                </a:gridCol>
              </a:tblGrid>
              <a:tr h="12577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Әдіс атауы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 err="1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Титрант</a:t>
                      </a: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Стандарт­</a:t>
                      </a:r>
                      <a:r>
                        <a:rPr lang="kk-KZ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 үшін қолданыла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тын қосылыс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Талдау о</a:t>
                      </a: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бъект</a:t>
                      </a:r>
                      <a:r>
                        <a:rPr lang="kk-KZ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ісі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310374"/>
                  </a:ext>
                </a:extLst>
              </a:tr>
              <a:tr h="10845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 err="1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Перманганатмет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 err="1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рия</a:t>
                      </a: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r>
                        <a:rPr lang="en-US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Тотықсыздандырғыш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 </a:t>
                      </a:r>
                      <a:r>
                        <a:rPr lang="en-US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(Fe, Ti, Sn, Pb, Sr)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04056"/>
                  </a:ext>
                </a:extLst>
              </a:tr>
              <a:tr h="15695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 err="1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Иодометрия</a:t>
                      </a: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800" spc="-10" baseline="-250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800" spc="-10" baseline="-250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spc="-10" baseline="-250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I</a:t>
                      </a:r>
                      <a:r>
                        <a:rPr lang="en-US" sz="1800" spc="-10" baseline="-250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spc="-10" baseline="300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Сг</a:t>
                      </a:r>
                      <a:r>
                        <a:rPr lang="ru-RU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spc="-10" baseline="-2500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Крахмал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Тотықтырғыштар</a:t>
                      </a: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(Си), </a:t>
                      </a:r>
                      <a:r>
                        <a:rPr lang="kk-KZ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тотықсыздандырғыш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 </a:t>
                      </a:r>
                      <a:r>
                        <a:rPr lang="en-US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(Sn, Sb, Hg, As)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92112"/>
                  </a:ext>
                </a:extLst>
              </a:tr>
              <a:tr h="10301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Дихроматметрия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800" spc="-10" baseline="-250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Сг</a:t>
                      </a:r>
                      <a:r>
                        <a:rPr lang="ru-RU" sz="1800" spc="-10" baseline="-250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spc="-10" baseline="-250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Дифенил­амин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Тотықсыздандырғыш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</a:t>
                      </a:r>
                      <a:r>
                        <a:rPr lang="en-US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(Fe, Sn, Mn, Cr,)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63134"/>
                  </a:ext>
                </a:extLst>
              </a:tr>
              <a:tr h="10425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Броматметрия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en-US" sz="1800" spc="-10" dirty="0" err="1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Метил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-10" dirty="0" err="1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оранж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Тотықсыздандырғыш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</a:t>
                      </a:r>
                      <a:r>
                        <a:rPr lang="en-US" sz="1800" spc="-1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(Fe, Sn, Sb, As)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65054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02300A-2142-41AB-968F-64B1961A6E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579C1F6-16AB-44FB-80C9-FAFE6DF08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3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6A0E1EF-2117-406C-9832-80E6F28A7B6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5384" y="404664"/>
            <a:ext cx="8199064" cy="6048672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784BE7-B623-4F76-8F5F-DC5D43BDEDA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37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BBA4E7-936D-4B21-975B-E77856A904A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Тотығу-тотықсыздану </a:t>
            </a: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титрлеу әдісінің орындалуына  қойылатын талап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Т-т реакциясы аяғына дейін орындалуы тиіс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Реакция жоғары жылдамдықпен орындалуы тиіс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Реакция стехиометриялық қатынаста болуы керек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3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Эквиваленттік нүкте анықталу керек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50655E-7C97-481B-B235-EA3892E1F9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9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401E8-BC80-4756-861F-E1FAE079F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88640"/>
            <a:ext cx="7488832" cy="1584176"/>
          </a:xfrm>
        </p:spPr>
        <p:txBody>
          <a:bodyPr>
            <a:norm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kk-K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Тотығу-тотықсыздану </a:t>
            </a:r>
            <a:r>
              <a:rPr lang="kk-KZ" sz="22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титрлеуінің титрлеу қисығы</a:t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EEEE914-122D-4022-87B7-D0AC8DC34B0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95536" y="1268760"/>
                <a:ext cx="8136904" cy="5256584"/>
              </a:xfrm>
            </p:spPr>
            <p:txBody>
              <a:bodyPr>
                <a:normAutofit fontScale="77500" lnSpcReduction="20000"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2+ 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Ce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4+ 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Fe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Ce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2+ 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e = Fe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3+    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3+</m:t>
                            </m:r>
                          </m:sup>
                        </m:s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2+</m:t>
                            </m:r>
                          </m:sup>
                        </m:sSup>
                      </m:sub>
                    </m:sSub>
                    <m:r>
                      <a:rPr lang="kk-KZ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k-KZ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3+</m:t>
                            </m:r>
                          </m:sup>
                        </m:s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2+</m:t>
                            </m:r>
                          </m:sup>
                        </m:s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kk-KZ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kk-KZ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0,059</m:t>
                        </m:r>
                      </m:num>
                      <m:den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kk-KZ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𝑙𝑔</m:t>
                    </m:r>
                    <m:f>
                      <m:f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3+</m:t>
                            </m:r>
                          </m:sup>
                        </m:sSup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2+</m:t>
                            </m:r>
                          </m:sup>
                        </m:sSup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a:rPr lang="kk-KZ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kk-KZ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k-KZ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p>
                            <m:sSupPr>
                              <m:ctrlPr>
                                <a:rPr lang="ru-RU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𝐹𝑒</m:t>
                              </m:r>
                            </m:e>
                            <m:sup>
                              <m:r>
                                <a:rPr lang="en-US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3+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ru-RU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𝐹𝑒</m:t>
                              </m:r>
                            </m:e>
                            <m:sup>
                              <m:r>
                                <a:rPr lang="en-US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2+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kk-KZ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kk-KZ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=0,77</m:t>
                      </m:r>
                    </m:oMath>
                  </m:oMathPara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4+ 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e = Ce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3+  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𝐶𝑒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4+</m:t>
                            </m:r>
                          </m:sup>
                        </m:s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𝐶𝑒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3+</m:t>
                            </m:r>
                          </m:sup>
                        </m:sSup>
                      </m:sub>
                    </m:sSub>
                    <m:r>
                      <a:rPr lang="kk-KZ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k-KZ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ru-RU" sz="28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𝐶𝑒</m:t>
                                </m:r>
                              </m:e>
                              <m:sup>
                                <m:r>
                                  <a:rPr lang="en-US" sz="28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4+</m:t>
                                </m:r>
                              </m:sup>
                            </m:sSup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mbria Math" panose="02040503050406030204" pitchFamily="18" charset="0"/>
                              </a:rPr>
                              <m:t>/</m:t>
                            </m:r>
                            <m:sSup>
                              <m:sSupPr>
                                <m:ctrlPr>
                                  <a:rPr lang="ru-RU" sz="28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𝐶𝑒</m:t>
                                </m:r>
                              </m:e>
                              <m:sup>
                                <m:r>
                                  <a:rPr lang="en-US" sz="28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3+</m:t>
                                </m:r>
                              </m:sup>
                            </m:sSup>
                          </m:e>
                          <m:sup/>
                        </m:s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kk-KZ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kk-KZ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0,059</m:t>
                        </m:r>
                      </m:num>
                      <m:den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kk-KZ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𝑙𝑔</m:t>
                    </m:r>
                    <m:f>
                      <m:f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𝐶𝑒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4+</m:t>
                            </m:r>
                          </m:sup>
                        </m:sSup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ru-RU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𝐶𝑒</m:t>
                            </m:r>
                          </m:e>
                          <m:sup>
                            <m:r>
                              <a:rPr lang="en-US" sz="2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3+</m:t>
                            </m:r>
                          </m:sup>
                        </m:sSup>
                        <m:r>
                          <a:rPr lang="kk-KZ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kk-KZ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</m:oMath>
                </a14:m>
                <a:endParaRPr lang="kk-KZ" sz="2800" b="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k-KZ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 </m:t>
                          </m:r>
                          <m:r>
                            <a:rPr lang="kk-KZ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p>
                            <m:sSupPr>
                              <m:ctrlPr>
                                <a:rPr lang="ru-RU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𝐶𝑒</m:t>
                              </m:r>
                            </m:e>
                            <m:sup>
                              <m:r>
                                <a:rPr lang="en-US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4+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ru-RU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𝐶𝑒</m:t>
                              </m:r>
                            </m:e>
                            <m:sup>
                              <m:r>
                                <a:rPr lang="en-US" sz="24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3+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kk-KZ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kk-KZ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=1,44</m:t>
                      </m:r>
                    </m:oMath>
                  </m:oMathPara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C(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C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 0,1M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V(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V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10,0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C(</a:t>
                </a:r>
                <a:r>
                  <a:rPr lang="en-US" sz="2400" spc="-1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</a:t>
                </a:r>
                <a:r>
                  <a:rPr lang="en-US" sz="2400" spc="-10" baseline="30000" dirty="0">
                    <a:solidFill>
                      <a:srgbClr val="32323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4+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C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0,1M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EEEE914-122D-4022-87B7-D0AC8DC34B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95536" y="1268760"/>
                <a:ext cx="8136904" cy="5256584"/>
              </a:xfrm>
              <a:blipFill>
                <a:blip r:embed="rId2"/>
                <a:stretch>
                  <a:fillRect l="-974" t="-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35A6EE-C463-410E-AE52-DBBEB7D08D9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41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77ADC882-4C8E-4C5C-8BFB-CA57FA93D3E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520" y="332656"/>
            <a:ext cx="8352928" cy="6408712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A2FBE80-E76C-44D6-8DA1-6ACC29E4ED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94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9BAAF6C-AF44-4B64-8728-DE0A92DF9F1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520" y="188640"/>
            <a:ext cx="8280920" cy="6408712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9F29B3-F172-409D-AF42-E71DBA814BE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26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235226-447B-4CDD-90D2-1E4ECE8427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Эквиваленттік нүктені анықтау үшін мынадай тәсілдер қолданылады: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spc="-10" dirty="0" err="1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Индикаторсыз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әсіл 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spc="-10" dirty="0" err="1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перманганатметрия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   Индикатор</a:t>
            </a: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лы тәсілдер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индикатор – крахмал (</a:t>
            </a:r>
            <a:r>
              <a:rPr lang="ru-RU" sz="2400" spc="-10" dirty="0" err="1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иодометрия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Редокс-индикатор</a:t>
            </a: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лар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(дифениламин, </a:t>
            </a:r>
            <a:r>
              <a:rPr lang="ru-RU" sz="2400" spc="-10" dirty="0" err="1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фенилантранил</a:t>
            </a: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қышқылы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Тотығу-тотықсыздану 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(редокс) индикатор</a:t>
            </a: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лар</a:t>
            </a:r>
            <a:r>
              <a:rPr lang="ru-RU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жүйенің потенциалына сәйкес тотыққан және тотықсызданған формаларының әртүрлі түсі болатын, өздері тотығуға және тотықсыздануға қабілетті </a:t>
            </a:r>
            <a:r>
              <a:rPr lang="ru-RU" sz="2400" spc="-10" dirty="0" err="1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kk-KZ" sz="2400" spc="-1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калық қосылыстар.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E0C524-797C-4A1F-8DA1-2DE349E7C63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73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9189</TotalTime>
  <Words>1304</Words>
  <Application>Microsoft Office PowerPoint</Application>
  <PresentationFormat>Экран (4:3)</PresentationFormat>
  <Paragraphs>168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Century Schoolbook</vt:lpstr>
      <vt:lpstr>Symbol</vt:lpstr>
      <vt:lpstr>Times New Roman</vt:lpstr>
      <vt:lpstr>Wingdings</vt:lpstr>
      <vt:lpstr>Wingdings 2</vt:lpstr>
      <vt:lpstr>Эркер</vt:lpstr>
      <vt:lpstr>Әл-Фараби атындағы Қазақ ұлттық университеті Химия және химиялық технология факультеті Аналитикалық, коллоидтық химия және сирек элементтер технологиясы кафедрасы</vt:lpstr>
      <vt:lpstr>Презентация PowerPoint</vt:lpstr>
      <vt:lpstr>Презентация PowerPoint</vt:lpstr>
      <vt:lpstr>Презентация PowerPoint</vt:lpstr>
      <vt:lpstr>Презентация PowerPoint</vt:lpstr>
      <vt:lpstr>Тотығу-тотықсыздану  титрлеуінің титрлеу қисығы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Әль-Фараби атындағы Қазақ Ұлттық университеті Химия және химиялық технология факультеті</dc:title>
  <dc:creator>1</dc:creator>
  <cp:lastModifiedBy>Исмаилова Акмарал</cp:lastModifiedBy>
  <cp:revision>200</cp:revision>
  <dcterms:created xsi:type="dcterms:W3CDTF">2012-02-27T19:01:21Z</dcterms:created>
  <dcterms:modified xsi:type="dcterms:W3CDTF">2020-12-17T19:16:00Z</dcterms:modified>
</cp:coreProperties>
</file>